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58" r:id="rId8"/>
    <p:sldId id="262" r:id="rId9"/>
    <p:sldId id="263" r:id="rId10"/>
    <p:sldId id="261" r:id="rId11"/>
    <p:sldId id="264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AED8A9-ED23-0486-96B1-F97CE42C33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B921626-3CC1-C23F-F5D2-227450FBB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5CA352-8C49-8A6A-83D6-9B611DC53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8045B4-D12E-840E-C591-3614FA159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E5685-E582-030A-699B-1072669D0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851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572C1-AF5C-4551-154D-C21F57618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D62AA74-C0C0-FA6E-35FE-FB660D9B3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A35ECB-E425-7D6D-BACB-69C83463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6DB87A-CF4B-DEFC-5618-0303F0EE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E9FBF0-8C83-5BA2-75D8-E33172F9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7225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823B1C-EA40-CBB3-9626-67C8D046D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31DAA1-4CDD-B272-6DF4-6F84C30C14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83D201-CD37-A04D-4EFC-8F5815966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C29F16-5040-B9C9-DF7B-113AFDF39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59745-91BB-6186-DF5D-17AC0D0E1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095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EC9BB-AA73-41F6-E520-3B5945223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701F84-4978-7549-8299-BE958E280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D84BDE-51F3-0784-CDF7-2FA53D9F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472846-C80D-78BE-0532-C70B8B4D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73AC33-2254-A855-79E4-31CAE1BB3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185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326342-69A1-E560-07A9-925F77BD7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9573DA-8D7E-1F69-9FFE-489EE9A00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21859A-83EA-D5E9-494C-A94BC5C19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846B59-0F3A-1140-24B3-559BB152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6FB621-4B31-40A7-0371-679B4BB6A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372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0B7961-9B5C-CAFC-43B8-0E70667A7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6CC623-9F8A-FA0C-12CA-8ABEB0C3A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4C9738-72F6-F84B-FBB3-7C9FED641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E8592E-C831-5577-8E23-60E313DAE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4F61DBF-01B5-096C-E982-2FCA4D2E4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D9FF81-78E0-675D-D696-22EB144C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409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EA3D8-9442-2135-EADE-6670268CD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BB07A2-9DF3-2B4F-E071-FE916C685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6FF77D-F92E-9C90-926E-F2B3BA86C8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16585A7-6016-7E36-DEBC-EA164EC1A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C1E490-A06D-7A2A-9F7C-A26DF31470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CDB9096-EA79-6A92-4AC5-72934F77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64B4A0-3FE1-8D2C-962C-1C5323F36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BF7B49-FA22-5ADB-6EC2-1DD2BA353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42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93E765-9878-087A-3715-151674DEC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383FB0E-7AE8-165D-276A-E39806F2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5975719-73D4-2069-A75A-E29D7D4DB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DBC054-D819-3930-1B08-C438F2D4D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55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A2C941-11E4-6979-2454-85DB9310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B7FE771-C637-0119-E0C9-8D14625D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98EBC9-0A87-28F6-6B52-8EC6CE6FE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951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5520C9-4BC1-FF61-5DE2-94F78398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16806C-F020-9FFD-64E1-F3FCBB1A3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3167D8-3840-A384-C5F0-145B5FC5A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847EB3-960A-91A1-6BD0-408666ED7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02E6F9-F87E-EADE-E96A-605D92870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69B05D-DE99-400C-5AC2-A834E5E0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407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5AA7ED-773F-AD8D-4866-F02EC5AF4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2D92800-0F12-3964-DBC9-90470A5799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692BA9-3ABA-A833-B35D-1D2FB8A25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396D48D-DC90-2CC5-36C3-23C6E958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65B7AA-B614-9516-C1CC-DAB20C0BB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60ACB5-9890-5743-FAAC-143848A1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27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5F16AC2-1021-6EAC-B3E5-FFBAA74E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6FB82F-C78F-63AF-1665-13600C488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77B6D2-111F-6C1B-C9DA-640317A0F8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74E89-6F93-481B-9B2B-A730304459A9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9931CB-02A0-E3D4-A418-13AEB434CF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F90709-B75B-3358-067C-CC3FF5ABF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ABD52-5337-4C27-A613-70466BD2A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318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0F7ED7-9D50-F5CD-357A-B37B28169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err="1"/>
              <a:t>Dobot</a:t>
            </a:r>
            <a:r>
              <a:rPr lang="en-US" altLang="ko-KR" sz="4000" dirty="0"/>
              <a:t> 22 09 21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7D96208-C2BA-431E-BD3C-11EA74F485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최선일</a:t>
            </a:r>
            <a:r>
              <a:rPr lang="en-US" altLang="ko-KR" dirty="0"/>
              <a:t>, </a:t>
            </a:r>
            <a:r>
              <a:rPr lang="ko-KR" altLang="en-US" dirty="0"/>
              <a:t>황병욱</a:t>
            </a:r>
          </a:p>
        </p:txBody>
      </p:sp>
    </p:spTree>
    <p:extLst>
      <p:ext uri="{BB962C8B-B14F-4D97-AF65-F5344CB8AC3E}">
        <p14:creationId xmlns:p14="http://schemas.microsoft.com/office/powerpoint/2010/main" val="3521009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4F87F7-4465-2D28-604C-3E51F77EF76B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x,y,z</a:t>
            </a:r>
            <a:r>
              <a:rPr lang="en-US" altLang="ko-KR" dirty="0"/>
              <a:t> </a:t>
            </a:r>
            <a:r>
              <a:rPr lang="ko-KR" altLang="en-US" dirty="0"/>
              <a:t>오차보정</a:t>
            </a:r>
          </a:p>
        </p:txBody>
      </p:sp>
      <p:pic>
        <p:nvPicPr>
          <p:cNvPr id="4" name="아르코 마커 오류심함 예시">
            <a:hlinkClick r:id="" action="ppaction://media"/>
            <a:extLst>
              <a:ext uri="{FF2B5EF4-FFF2-40B4-BE49-F238E27FC236}">
                <a16:creationId xmlns:a16="http://schemas.microsoft.com/office/drawing/2014/main" id="{8A68CB09-6F92-489B-EAA0-CA1961D438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177" y="857250"/>
            <a:ext cx="6019800" cy="5143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A816B-A2A9-3C37-08C1-26DEA3A5F8BF}"/>
              </a:ext>
            </a:extLst>
          </p:cNvPr>
          <p:cNvSpPr txBox="1"/>
          <p:nvPr/>
        </p:nvSpPr>
        <p:spPr>
          <a:xfrm>
            <a:off x="6609806" y="5046073"/>
            <a:ext cx="5199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X</a:t>
            </a:r>
            <a:r>
              <a:rPr lang="ko-KR" altLang="en-US" dirty="0"/>
              <a:t>좌표의 오차가 굉장히 심해 이를 해결하려 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119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4F87F7-4465-2D28-604C-3E51F77EF76B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버드뷰</a:t>
            </a:r>
            <a:r>
              <a:rPr lang="ko-KR" altLang="en-US" dirty="0"/>
              <a:t> 시도</a:t>
            </a:r>
          </a:p>
        </p:txBody>
      </p:sp>
      <p:pic>
        <p:nvPicPr>
          <p:cNvPr id="3" name="버드뷰 실패">
            <a:hlinkClick r:id="" action="ppaction://media"/>
            <a:extLst>
              <a:ext uri="{FF2B5EF4-FFF2-40B4-BE49-F238E27FC236}">
                <a16:creationId xmlns:a16="http://schemas.microsoft.com/office/drawing/2014/main" id="{473FEF52-5C7B-4C3E-7B41-C33D3A72D4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177" y="899102"/>
            <a:ext cx="6091514" cy="41239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CE3E0F-E6D8-E94A-34EB-4238553E5086}"/>
              </a:ext>
            </a:extLst>
          </p:cNvPr>
          <p:cNvSpPr txBox="1"/>
          <p:nvPr/>
        </p:nvSpPr>
        <p:spPr>
          <a:xfrm>
            <a:off x="6899564" y="979055"/>
            <a:ext cx="4396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예상과 달리 </a:t>
            </a:r>
            <a:r>
              <a:rPr lang="ko-KR" altLang="en-US" dirty="0" err="1"/>
              <a:t>버드뷰로</a:t>
            </a:r>
            <a:r>
              <a:rPr lang="ko-KR" altLang="en-US" dirty="0"/>
              <a:t> 만들어 시도해 보아도 공중에 위치한 탁구공 또한 </a:t>
            </a:r>
            <a:r>
              <a:rPr lang="ko-KR" altLang="en-US" dirty="0" err="1"/>
              <a:t>버드뷰</a:t>
            </a:r>
            <a:r>
              <a:rPr lang="ko-KR" altLang="en-US" dirty="0"/>
              <a:t> 처리가 되어 오차가 여전히 존재하였다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250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4F87F7-4465-2D28-604C-3E51F77EF76B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x,y,z</a:t>
            </a:r>
            <a:r>
              <a:rPr lang="en-US" altLang="ko-KR" dirty="0"/>
              <a:t> </a:t>
            </a:r>
            <a:r>
              <a:rPr lang="ko-KR" altLang="en-US" dirty="0"/>
              <a:t>오차 이유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4462EAB3-3FC3-5FB0-02A9-1B66B330B5D7}"/>
              </a:ext>
            </a:extLst>
          </p:cNvPr>
          <p:cNvSpPr/>
          <p:nvPr/>
        </p:nvSpPr>
        <p:spPr>
          <a:xfrm>
            <a:off x="2751908" y="2331720"/>
            <a:ext cx="226423" cy="200297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C47A833-ADB0-0D50-7055-5D5624BFEF22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2865120" y="2532017"/>
            <a:ext cx="0" cy="7053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C18E110-5023-CD73-1F70-FE3A8B264A44}"/>
              </a:ext>
            </a:extLst>
          </p:cNvPr>
          <p:cNvCxnSpPr>
            <a:cxnSpLocks/>
          </p:cNvCxnSpPr>
          <p:nvPr/>
        </p:nvCxnSpPr>
        <p:spPr>
          <a:xfrm flipV="1">
            <a:off x="931817" y="1260566"/>
            <a:ext cx="4119154" cy="19768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6C755A00-CA62-A4D7-1B1B-11F06E3F53D3}"/>
              </a:ext>
            </a:extLst>
          </p:cNvPr>
          <p:cNvSpPr/>
          <p:nvPr/>
        </p:nvSpPr>
        <p:spPr>
          <a:xfrm>
            <a:off x="5050971" y="1103812"/>
            <a:ext cx="357051" cy="1915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7839E11-A8FF-F9AE-0049-299A32171175}"/>
              </a:ext>
            </a:extLst>
          </p:cNvPr>
          <p:cNvCxnSpPr>
            <a:cxnSpLocks/>
          </p:cNvCxnSpPr>
          <p:nvPr/>
        </p:nvCxnSpPr>
        <p:spPr>
          <a:xfrm>
            <a:off x="940526" y="3237411"/>
            <a:ext cx="42759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A0B39F7-C356-0176-7656-8B151E83C940}"/>
              </a:ext>
            </a:extLst>
          </p:cNvPr>
          <p:cNvCxnSpPr>
            <a:stCxn id="8" idx="2"/>
          </p:cNvCxnSpPr>
          <p:nvPr/>
        </p:nvCxnSpPr>
        <p:spPr>
          <a:xfrm flipH="1">
            <a:off x="5216434" y="1295401"/>
            <a:ext cx="13063" cy="19420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81F7B9-CDC4-82A6-BBDB-245EEC4CD196}"/>
              </a:ext>
            </a:extLst>
          </p:cNvPr>
          <p:cNvSpPr txBox="1"/>
          <p:nvPr/>
        </p:nvSpPr>
        <p:spPr>
          <a:xfrm>
            <a:off x="5512526" y="1036320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cam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2C4112-0437-EB54-541F-C007429796FB}"/>
              </a:ext>
            </a:extLst>
          </p:cNvPr>
          <p:cNvSpPr txBox="1"/>
          <p:nvPr/>
        </p:nvSpPr>
        <p:spPr>
          <a:xfrm>
            <a:off x="2621280" y="3300438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real_x</a:t>
            </a:r>
            <a:endParaRPr lang="ko-KR" altLang="en-US" sz="1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BD09EC-7FFD-321B-AB11-A9E630C77EE8}"/>
              </a:ext>
            </a:extLst>
          </p:cNvPr>
          <p:cNvSpPr txBox="1"/>
          <p:nvPr/>
        </p:nvSpPr>
        <p:spPr>
          <a:xfrm>
            <a:off x="496389" y="3223549"/>
            <a:ext cx="11582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/>
              <a:t>검출되는</a:t>
            </a:r>
            <a:r>
              <a:rPr lang="en-US" altLang="ko-KR" sz="1400" dirty="0"/>
              <a:t>x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E2002E-D91E-707A-9934-F3DFCBB5EBB8}"/>
              </a:ext>
            </a:extLst>
          </p:cNvPr>
          <p:cNvSpPr txBox="1"/>
          <p:nvPr/>
        </p:nvSpPr>
        <p:spPr>
          <a:xfrm>
            <a:off x="600891" y="3962400"/>
            <a:ext cx="10763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공의 위치를 추정할 때 카메라의 위치에 따라 </a:t>
            </a:r>
            <a:r>
              <a:rPr lang="en-US" altLang="ko-KR" dirty="0"/>
              <a:t>z=0</a:t>
            </a:r>
            <a:r>
              <a:rPr lang="ko-KR" altLang="en-US" dirty="0"/>
              <a:t>의 평면에 위치하지 않는 경우에는 영상과 같이 오차가 존재할 수 밖에 없다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3025C9-4928-ABAF-A64A-789EA60593FB}"/>
              </a:ext>
            </a:extLst>
          </p:cNvPr>
          <p:cNvSpPr txBox="1"/>
          <p:nvPr/>
        </p:nvSpPr>
        <p:spPr>
          <a:xfrm>
            <a:off x="2865119" y="269667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z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86344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BD1214C-9252-1453-C9FD-EE9F9AEDE5AD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버드뷰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축 오차보정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D7776F9-33F5-04F8-471E-5B04E1064BB5}"/>
              </a:ext>
            </a:extLst>
          </p:cNvPr>
          <p:cNvGrpSpPr/>
          <p:nvPr/>
        </p:nvGrpSpPr>
        <p:grpSpPr>
          <a:xfrm>
            <a:off x="383177" y="604463"/>
            <a:ext cx="8556964" cy="4281045"/>
            <a:chOff x="773480" y="963710"/>
            <a:chExt cx="6435903" cy="2639461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6808BDB3-16DB-B865-A3F8-8CDF798E1D24}"/>
                </a:ext>
              </a:extLst>
            </p:cNvPr>
            <p:cNvSpPr/>
            <p:nvPr/>
          </p:nvSpPr>
          <p:spPr>
            <a:xfrm>
              <a:off x="2751908" y="2331720"/>
              <a:ext cx="226423" cy="200297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BB15AB07-6C67-8004-CDA6-4D83BA3D9327}"/>
                </a:ext>
              </a:extLst>
            </p:cNvPr>
            <p:cNvCxnSpPr>
              <a:cxnSpLocks/>
              <a:stCxn id="2" idx="4"/>
            </p:cNvCxnSpPr>
            <p:nvPr/>
          </p:nvCxnSpPr>
          <p:spPr>
            <a:xfrm>
              <a:off x="2865120" y="2532017"/>
              <a:ext cx="0" cy="7053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A26E90A7-2666-7014-C21E-67906335447B}"/>
                </a:ext>
              </a:extLst>
            </p:cNvPr>
            <p:cNvSpPr/>
            <p:nvPr/>
          </p:nvSpPr>
          <p:spPr>
            <a:xfrm>
              <a:off x="5923678" y="1021805"/>
              <a:ext cx="357051" cy="1915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51BC0299-7C0B-9277-3909-773F0FF932A9}"/>
                </a:ext>
              </a:extLst>
            </p:cNvPr>
            <p:cNvCxnSpPr>
              <a:cxnSpLocks/>
            </p:cNvCxnSpPr>
            <p:nvPr/>
          </p:nvCxnSpPr>
          <p:spPr>
            <a:xfrm>
              <a:off x="940526" y="3237411"/>
              <a:ext cx="5155474" cy="268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CE03AA1-7245-54DA-DD2C-3038EE1A1083}"/>
                </a:ext>
              </a:extLst>
            </p:cNvPr>
            <p:cNvSpPr txBox="1"/>
            <p:nvPr/>
          </p:nvSpPr>
          <p:spPr>
            <a:xfrm>
              <a:off x="6294983" y="963710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cam</a:t>
              </a:r>
              <a:endParaRPr lang="ko-KR" altLang="en-US" sz="14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AFB6FF-1E5B-80DE-F7B5-A031056B36DA}"/>
                </a:ext>
              </a:extLst>
            </p:cNvPr>
            <p:cNvSpPr txBox="1"/>
            <p:nvPr/>
          </p:nvSpPr>
          <p:spPr>
            <a:xfrm>
              <a:off x="2534194" y="3295394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real_y2</a:t>
              </a:r>
              <a:endParaRPr lang="ko-KR" altLang="en-US" sz="14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B4E9FC8-A0D9-E5F4-3BFE-6C8FA03E6E5F}"/>
                </a:ext>
              </a:extLst>
            </p:cNvPr>
            <p:cNvSpPr txBox="1"/>
            <p:nvPr/>
          </p:nvSpPr>
          <p:spPr>
            <a:xfrm>
              <a:off x="773480" y="3275111"/>
              <a:ext cx="1158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py2</a:t>
              </a:r>
              <a:endParaRPr lang="ko-KR" altLang="en-US" sz="14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2B00D64-E1DC-63FF-B15A-A7714D060974}"/>
                </a:ext>
              </a:extLst>
            </p:cNvPr>
            <p:cNvSpPr txBox="1"/>
            <p:nvPr/>
          </p:nvSpPr>
          <p:spPr>
            <a:xfrm>
              <a:off x="2865119" y="2696679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z2=13</a:t>
              </a:r>
              <a:endParaRPr lang="ko-KR" altLang="en-US" sz="1400" dirty="0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1BB6341E-0522-0D43-0D86-CE8C8A3EB0C8}"/>
                </a:ext>
              </a:extLst>
            </p:cNvPr>
            <p:cNvCxnSpPr/>
            <p:nvPr/>
          </p:nvCxnSpPr>
          <p:spPr>
            <a:xfrm flipV="1">
              <a:off x="940526" y="1117600"/>
              <a:ext cx="4970747" cy="2119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664DE94E-F72A-85D8-43DB-C2A5B80FAB7E}"/>
                </a:ext>
              </a:extLst>
            </p:cNvPr>
            <p:cNvSpPr/>
            <p:nvPr/>
          </p:nvSpPr>
          <p:spPr>
            <a:xfrm>
              <a:off x="5003074" y="2328455"/>
              <a:ext cx="226423" cy="200297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AF0301C0-641C-379B-2ADC-BD5127EFBA5F}"/>
                </a:ext>
              </a:extLst>
            </p:cNvPr>
            <p:cNvCxnSpPr>
              <a:cxnSpLocks/>
            </p:cNvCxnSpPr>
            <p:nvPr/>
          </p:nvCxnSpPr>
          <p:spPr>
            <a:xfrm>
              <a:off x="5103222" y="2532017"/>
              <a:ext cx="0" cy="70539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DFC372A-C427-77AC-FD7C-F87621E336C6}"/>
                </a:ext>
              </a:extLst>
            </p:cNvPr>
            <p:cNvCxnSpPr/>
            <p:nvPr/>
          </p:nvCxnSpPr>
          <p:spPr>
            <a:xfrm flipH="1">
              <a:off x="4537166" y="1117600"/>
              <a:ext cx="1374107" cy="211981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84A307D-8629-1043-98ED-C48E6C94D883}"/>
                </a:ext>
              </a:extLst>
            </p:cNvPr>
            <p:cNvSpPr txBox="1"/>
            <p:nvPr/>
          </p:nvSpPr>
          <p:spPr>
            <a:xfrm>
              <a:off x="4230520" y="3235233"/>
              <a:ext cx="115823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py1</a:t>
              </a:r>
              <a:endParaRPr lang="ko-KR" altLang="en-US" sz="14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B878D8F-34EC-C89E-9242-58198E7A4768}"/>
                </a:ext>
              </a:extLst>
            </p:cNvPr>
            <p:cNvSpPr txBox="1"/>
            <p:nvPr/>
          </p:nvSpPr>
          <p:spPr>
            <a:xfrm>
              <a:off x="4797500" y="3264224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real_y1</a:t>
              </a:r>
              <a:endParaRPr lang="ko-KR" altLang="en-US" sz="1400" dirty="0"/>
            </a:p>
          </p:txBody>
        </p: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4E2F8F63-80EA-ED35-FE89-C9A1C4763BA1}"/>
                </a:ext>
              </a:extLst>
            </p:cNvPr>
            <p:cNvCxnSpPr>
              <a:stCxn id="5" idx="2"/>
            </p:cNvCxnSpPr>
            <p:nvPr/>
          </p:nvCxnSpPr>
          <p:spPr>
            <a:xfrm flipH="1">
              <a:off x="6096000" y="1213394"/>
              <a:ext cx="6204" cy="20218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E336631-752C-837E-E021-5C423B202C4A}"/>
                </a:ext>
              </a:extLst>
            </p:cNvPr>
            <p:cNvSpPr txBox="1"/>
            <p:nvPr/>
          </p:nvSpPr>
          <p:spPr>
            <a:xfrm>
              <a:off x="5053478" y="2648670"/>
              <a:ext cx="914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/>
                <a:t>z1=13</a:t>
              </a:r>
              <a:endParaRPr lang="ko-KR" altLang="en-US" sz="1400" dirty="0"/>
            </a:p>
          </p:txBody>
        </p:sp>
      </p:grpSp>
      <p:sp>
        <p:nvSpPr>
          <p:cNvPr id="34" name="타원 33">
            <a:extLst>
              <a:ext uri="{FF2B5EF4-FFF2-40B4-BE49-F238E27FC236}">
                <a16:creationId xmlns:a16="http://schemas.microsoft.com/office/drawing/2014/main" id="{5338FF93-1C81-77FF-D4DC-1609A1C1E728}"/>
              </a:ext>
            </a:extLst>
          </p:cNvPr>
          <p:cNvSpPr/>
          <p:nvPr/>
        </p:nvSpPr>
        <p:spPr>
          <a:xfrm>
            <a:off x="599400" y="4260125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2F7BD0E-A13D-0B3D-4330-9C49123614A9}"/>
              </a:ext>
            </a:extLst>
          </p:cNvPr>
          <p:cNvSpPr/>
          <p:nvPr/>
        </p:nvSpPr>
        <p:spPr>
          <a:xfrm>
            <a:off x="3133377" y="4254602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BE76C180-2442-57A5-13BF-20DD88DC655D}"/>
              </a:ext>
            </a:extLst>
          </p:cNvPr>
          <p:cNvSpPr/>
          <p:nvPr/>
        </p:nvSpPr>
        <p:spPr>
          <a:xfrm>
            <a:off x="5365081" y="4277758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C1F7C9E-55FF-D9A2-823F-9592C9D90624}"/>
              </a:ext>
            </a:extLst>
          </p:cNvPr>
          <p:cNvSpPr/>
          <p:nvPr/>
        </p:nvSpPr>
        <p:spPr>
          <a:xfrm>
            <a:off x="6118919" y="4303036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51C6DD7-AEAF-3DA5-63A3-90D7D13BBC54}"/>
              </a:ext>
            </a:extLst>
          </p:cNvPr>
          <p:cNvCxnSpPr>
            <a:cxnSpLocks/>
            <a:stCxn id="36" idx="6"/>
          </p:cNvCxnSpPr>
          <p:nvPr/>
        </p:nvCxnSpPr>
        <p:spPr>
          <a:xfrm>
            <a:off x="5426630" y="4314013"/>
            <a:ext cx="2041443" cy="1309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13F6914-6AE9-5C8A-BE50-BBD762C4ABD0}"/>
              </a:ext>
            </a:extLst>
          </p:cNvPr>
          <p:cNvSpPr txBox="1"/>
          <p:nvPr/>
        </p:nvSpPr>
        <p:spPr>
          <a:xfrm>
            <a:off x="6681599" y="4025765"/>
            <a:ext cx="521909" cy="38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L1</a:t>
            </a:r>
            <a:endParaRPr lang="ko-KR" altLang="en-US" dirty="0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64EDB3A-B45C-78CF-CEA7-99AFD79693ED}"/>
              </a:ext>
            </a:extLst>
          </p:cNvPr>
          <p:cNvCxnSpPr>
            <a:cxnSpLocks/>
          </p:cNvCxnSpPr>
          <p:nvPr/>
        </p:nvCxnSpPr>
        <p:spPr>
          <a:xfrm>
            <a:off x="1187950" y="3979483"/>
            <a:ext cx="160809" cy="32355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6635C2B-7767-BF52-22D1-AF677BD287D0}"/>
              </a:ext>
            </a:extLst>
          </p:cNvPr>
          <p:cNvSpPr txBox="1"/>
          <p:nvPr/>
        </p:nvSpPr>
        <p:spPr>
          <a:xfrm>
            <a:off x="1326938" y="3908704"/>
            <a:ext cx="527000" cy="38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th1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2929A06-207B-47F0-C3EE-2ED30EB6ABA3}"/>
              </a:ext>
            </a:extLst>
          </p:cNvPr>
          <p:cNvSpPr txBox="1"/>
          <p:nvPr/>
        </p:nvSpPr>
        <p:spPr>
          <a:xfrm>
            <a:off x="383177" y="4885508"/>
            <a:ext cx="103027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위 그림에서 삼각함수를 이용하여 </a:t>
            </a:r>
            <a:r>
              <a:rPr lang="en-US" altLang="ko-KR" dirty="0"/>
              <a:t>L1,L2</a:t>
            </a:r>
            <a:r>
              <a:rPr lang="ko-KR" altLang="en-US" dirty="0"/>
              <a:t>를 구하면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sz="1600" dirty="0"/>
              <a:t>tan(th2) = 13/(py1-ry1) = L2/L1</a:t>
            </a:r>
          </a:p>
          <a:p>
            <a:r>
              <a:rPr lang="en-US" altLang="ko-KR" sz="1600" dirty="0"/>
              <a:t>tan(th1) = 13/(py2-ry2) = L2/(py2-py1+L1)</a:t>
            </a:r>
            <a:endParaRPr lang="ko-KR" altLang="en-US" sz="1600" dirty="0"/>
          </a:p>
        </p:txBody>
      </p: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16F416FD-FE06-1435-EB7B-CAE25D9D0856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7459824" y="1009436"/>
            <a:ext cx="8248" cy="329359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2B0E2278-259E-7B46-BFCC-B5533E48CE7E}"/>
              </a:ext>
            </a:extLst>
          </p:cNvPr>
          <p:cNvSpPr txBox="1"/>
          <p:nvPr/>
        </p:nvSpPr>
        <p:spPr>
          <a:xfrm>
            <a:off x="7444478" y="2194436"/>
            <a:ext cx="521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795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BD1214C-9252-1453-C9FD-EE9F9AEDE5AD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버드뷰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축 오차보정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6808BDB3-16DB-B865-A3F8-8CDF798E1D24}"/>
              </a:ext>
            </a:extLst>
          </p:cNvPr>
          <p:cNvSpPr/>
          <p:nvPr/>
        </p:nvSpPr>
        <p:spPr>
          <a:xfrm>
            <a:off x="3013630" y="2823292"/>
            <a:ext cx="301045" cy="32487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BB15AB07-6C67-8004-CDA6-4D83BA3D9327}"/>
              </a:ext>
            </a:extLst>
          </p:cNvPr>
          <p:cNvCxnSpPr>
            <a:cxnSpLocks/>
            <a:stCxn id="2" idx="4"/>
          </p:cNvCxnSpPr>
          <p:nvPr/>
        </p:nvCxnSpPr>
        <p:spPr>
          <a:xfrm>
            <a:off x="3164152" y="3148161"/>
            <a:ext cx="0" cy="11441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A26E90A7-2666-7014-C21E-67906335447B}"/>
              </a:ext>
            </a:extLst>
          </p:cNvPr>
          <p:cNvSpPr/>
          <p:nvPr/>
        </p:nvSpPr>
        <p:spPr>
          <a:xfrm>
            <a:off x="7230710" y="698690"/>
            <a:ext cx="474723" cy="310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1BC0299-7C0B-9277-3909-773F0FF932A9}"/>
              </a:ext>
            </a:extLst>
          </p:cNvPr>
          <p:cNvCxnSpPr>
            <a:cxnSpLocks/>
          </p:cNvCxnSpPr>
          <p:nvPr/>
        </p:nvCxnSpPr>
        <p:spPr>
          <a:xfrm>
            <a:off x="605276" y="4292268"/>
            <a:ext cx="6854548" cy="434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CE03AA1-7245-54DA-DD2C-3038EE1A1083}"/>
              </a:ext>
            </a:extLst>
          </p:cNvPr>
          <p:cNvSpPr txBox="1"/>
          <p:nvPr/>
        </p:nvSpPr>
        <p:spPr>
          <a:xfrm>
            <a:off x="7724385" y="604463"/>
            <a:ext cx="1215756" cy="499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cam</a:t>
            </a:r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FB6FF-1E5B-80DE-F7B5-A031056B36DA}"/>
              </a:ext>
            </a:extLst>
          </p:cNvPr>
          <p:cNvSpPr txBox="1"/>
          <p:nvPr/>
        </p:nvSpPr>
        <p:spPr>
          <a:xfrm>
            <a:off x="2724164" y="4386312"/>
            <a:ext cx="12157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real_y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4E9FC8-A0D9-E5F4-3BFE-6C8FA03E6E5F}"/>
              </a:ext>
            </a:extLst>
          </p:cNvPr>
          <p:cNvSpPr txBox="1"/>
          <p:nvPr/>
        </p:nvSpPr>
        <p:spPr>
          <a:xfrm>
            <a:off x="383177" y="4353415"/>
            <a:ext cx="1539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py</a:t>
            </a:r>
            <a:endParaRPr lang="ko-KR" alt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B00D64-E1DC-63FF-B15A-A7714D060974}"/>
              </a:ext>
            </a:extLst>
          </p:cNvPr>
          <p:cNvSpPr txBox="1"/>
          <p:nvPr/>
        </p:nvSpPr>
        <p:spPr>
          <a:xfrm>
            <a:off x="3164151" y="3415233"/>
            <a:ext cx="12157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pz</a:t>
            </a:r>
            <a:endParaRPr lang="ko-KR" altLang="en-US" sz="1400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BB6341E-0522-0D43-0D86-CE8C8A3EB0C8}"/>
              </a:ext>
            </a:extLst>
          </p:cNvPr>
          <p:cNvCxnSpPr/>
          <p:nvPr/>
        </p:nvCxnSpPr>
        <p:spPr>
          <a:xfrm flipV="1">
            <a:off x="605276" y="854063"/>
            <a:ext cx="6608941" cy="34382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E2F8F63-80EA-ED35-FE89-C9A1C4763BA1}"/>
              </a:ext>
            </a:extLst>
          </p:cNvPr>
          <p:cNvCxnSpPr>
            <a:stCxn id="5" idx="2"/>
          </p:cNvCxnSpPr>
          <p:nvPr/>
        </p:nvCxnSpPr>
        <p:spPr>
          <a:xfrm flipH="1">
            <a:off x="7459824" y="1009435"/>
            <a:ext cx="8249" cy="3279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>
            <a:extLst>
              <a:ext uri="{FF2B5EF4-FFF2-40B4-BE49-F238E27FC236}">
                <a16:creationId xmlns:a16="http://schemas.microsoft.com/office/drawing/2014/main" id="{5338FF93-1C81-77FF-D4DC-1609A1C1E728}"/>
              </a:ext>
            </a:extLst>
          </p:cNvPr>
          <p:cNvSpPr/>
          <p:nvPr/>
        </p:nvSpPr>
        <p:spPr>
          <a:xfrm>
            <a:off x="599400" y="4260125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22F7BD0E-A13D-0B3D-4330-9C49123614A9}"/>
              </a:ext>
            </a:extLst>
          </p:cNvPr>
          <p:cNvSpPr/>
          <p:nvPr/>
        </p:nvSpPr>
        <p:spPr>
          <a:xfrm>
            <a:off x="3133377" y="4254602"/>
            <a:ext cx="61549" cy="7250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B51C6DD7-AEAF-3DA5-63A3-90D7D13BBC54}"/>
              </a:ext>
            </a:extLst>
          </p:cNvPr>
          <p:cNvCxnSpPr>
            <a:cxnSpLocks/>
          </p:cNvCxnSpPr>
          <p:nvPr/>
        </p:nvCxnSpPr>
        <p:spPr>
          <a:xfrm>
            <a:off x="6139859" y="4324665"/>
            <a:ext cx="1328212" cy="2103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713F6914-6AE9-5C8A-BE50-BBD762C4ABD0}"/>
              </a:ext>
            </a:extLst>
          </p:cNvPr>
          <p:cNvSpPr txBox="1"/>
          <p:nvPr/>
        </p:nvSpPr>
        <p:spPr>
          <a:xfrm>
            <a:off x="7705433" y="2380972"/>
            <a:ext cx="521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L2</a:t>
            </a:r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2929A06-207B-47F0-C3EE-2ED30EB6ABA3}"/>
              </a:ext>
            </a:extLst>
          </p:cNvPr>
          <p:cNvSpPr txBox="1"/>
          <p:nvPr/>
        </p:nvSpPr>
        <p:spPr>
          <a:xfrm>
            <a:off x="383177" y="4885508"/>
            <a:ext cx="1030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L1, L2, </a:t>
            </a:r>
            <a:r>
              <a:rPr lang="en-US" altLang="ko-KR" dirty="0" err="1"/>
              <a:t>py</a:t>
            </a:r>
            <a:r>
              <a:rPr lang="ko-KR" altLang="en-US" dirty="0"/>
              <a:t>를 이용하여 </a:t>
            </a:r>
            <a:r>
              <a:rPr lang="en-US" altLang="ko-KR" dirty="0" err="1"/>
              <a:t>real_y</a:t>
            </a:r>
            <a:r>
              <a:rPr lang="ko-KR" altLang="en-US" dirty="0"/>
              <a:t>를 도출할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D9B88B-EF8D-0486-F0CB-A8BFF3EF8AAB}"/>
              </a:ext>
            </a:extLst>
          </p:cNvPr>
          <p:cNvSpPr txBox="1"/>
          <p:nvPr/>
        </p:nvSpPr>
        <p:spPr>
          <a:xfrm>
            <a:off x="6714391" y="4374949"/>
            <a:ext cx="521909" cy="384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L1</a:t>
            </a:r>
            <a:endParaRPr lang="ko-KR" altLang="en-US" dirty="0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7A763AF-3240-D084-D0CE-D63418963601}"/>
              </a:ext>
            </a:extLst>
          </p:cNvPr>
          <p:cNvCxnSpPr>
            <a:cxnSpLocks/>
          </p:cNvCxnSpPr>
          <p:nvPr/>
        </p:nvCxnSpPr>
        <p:spPr>
          <a:xfrm flipH="1">
            <a:off x="7459824" y="1009436"/>
            <a:ext cx="8248" cy="329359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7490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DBC76B-A3B6-1907-5D75-75839D96A760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버드뷰</a:t>
            </a:r>
            <a:r>
              <a:rPr lang="ko-KR" altLang="en-US" dirty="0"/>
              <a:t> </a:t>
            </a:r>
            <a:r>
              <a:rPr lang="en-US" altLang="ko-KR" dirty="0"/>
              <a:t>y</a:t>
            </a:r>
            <a:r>
              <a:rPr lang="ko-KR" altLang="en-US" dirty="0"/>
              <a:t>축 오차보정</a:t>
            </a:r>
          </a:p>
        </p:txBody>
      </p:sp>
      <p:pic>
        <p:nvPicPr>
          <p:cNvPr id="3" name="버드뷰 y축 오류 보상 결과">
            <a:hlinkClick r:id="" action="ppaction://media"/>
            <a:extLst>
              <a:ext uri="{FF2B5EF4-FFF2-40B4-BE49-F238E27FC236}">
                <a16:creationId xmlns:a16="http://schemas.microsoft.com/office/drawing/2014/main" id="{FCB4374B-27C3-15E7-422C-DA8254D202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177" y="859270"/>
            <a:ext cx="5524044" cy="51394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1080C3-1FD4-780F-6F48-78F89BACF1B2}"/>
              </a:ext>
            </a:extLst>
          </p:cNvPr>
          <p:cNvSpPr txBox="1"/>
          <p:nvPr/>
        </p:nvSpPr>
        <p:spPr>
          <a:xfrm>
            <a:off x="6305006" y="859270"/>
            <a:ext cx="55038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해당 방식으로 </a:t>
            </a:r>
            <a:r>
              <a:rPr lang="ko-KR" altLang="en-US" dirty="0" err="1"/>
              <a:t>버드뷰</a:t>
            </a:r>
            <a:r>
              <a:rPr lang="ko-KR" altLang="en-US" dirty="0"/>
              <a:t> 처리된 탁구공 좌표의 오차를 보정했지만 </a:t>
            </a:r>
            <a:r>
              <a:rPr lang="ko-KR" altLang="en-US" dirty="0" err="1"/>
              <a:t>버드뷰로</a:t>
            </a:r>
            <a:r>
              <a:rPr lang="ko-KR" altLang="en-US" dirty="0"/>
              <a:t> 처리할 시 </a:t>
            </a:r>
            <a:r>
              <a:rPr lang="en-US" altLang="ko-KR" dirty="0"/>
              <a:t>y=50</a:t>
            </a:r>
            <a:r>
              <a:rPr lang="ko-KR" altLang="en-US" dirty="0"/>
              <a:t> 이하의 위치에서는 탁구공이 처리 범위 밖을 넘어가는 모습을 보였다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109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0CE023-AB2B-5B6C-45E1-75EB5A3670BA}"/>
              </a:ext>
            </a:extLst>
          </p:cNvPr>
          <p:cNvSpPr txBox="1"/>
          <p:nvPr/>
        </p:nvSpPr>
        <p:spPr>
          <a:xfrm>
            <a:off x="383177" y="235131"/>
            <a:ext cx="3849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아르코마커</a:t>
            </a:r>
            <a:r>
              <a:rPr lang="ko-KR" altLang="en-US" dirty="0"/>
              <a:t> 오차보정</a:t>
            </a:r>
          </a:p>
        </p:txBody>
      </p:sp>
      <p:pic>
        <p:nvPicPr>
          <p:cNvPr id="3" name="아르코 마커 x축 오류 보상 결과">
            <a:hlinkClick r:id="" action="ppaction://media"/>
            <a:extLst>
              <a:ext uri="{FF2B5EF4-FFF2-40B4-BE49-F238E27FC236}">
                <a16:creationId xmlns:a16="http://schemas.microsoft.com/office/drawing/2014/main" id="{A7531EEA-7F98-3534-C79B-CD75B48727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3177" y="914400"/>
            <a:ext cx="6019800" cy="5029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DFE87A-F036-74CA-6351-8E952ADAD1CF}"/>
              </a:ext>
            </a:extLst>
          </p:cNvPr>
          <p:cNvSpPr txBox="1"/>
          <p:nvPr/>
        </p:nvSpPr>
        <p:spPr>
          <a:xfrm>
            <a:off x="6583679" y="914400"/>
            <a:ext cx="48680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같은 방식으로 </a:t>
            </a:r>
            <a:r>
              <a:rPr lang="ko-KR" altLang="en-US" dirty="0" err="1"/>
              <a:t>아르코</a:t>
            </a:r>
            <a:r>
              <a:rPr lang="ko-KR" altLang="en-US" dirty="0"/>
              <a:t> 마커를 </a:t>
            </a:r>
            <a:r>
              <a:rPr lang="ko-KR" altLang="en-US" dirty="0" err="1"/>
              <a:t>이용했을때의</a:t>
            </a:r>
            <a:r>
              <a:rPr lang="ko-KR" altLang="en-US" dirty="0"/>
              <a:t> 오차를 보정하였다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4543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EBA6166F51A8E41A7EFD9EAA299FECF" ma:contentTypeVersion="4" ma:contentTypeDescription="새 문서를 만듭니다." ma:contentTypeScope="" ma:versionID="a5787bc8614c59484e99b6fd043aa9b0">
  <xsd:schema xmlns:xsd="http://www.w3.org/2001/XMLSchema" xmlns:xs="http://www.w3.org/2001/XMLSchema" xmlns:p="http://schemas.microsoft.com/office/2006/metadata/properties" xmlns:ns3="93145c6e-ff74-4d70-bb19-814d5c3758f5" targetNamespace="http://schemas.microsoft.com/office/2006/metadata/properties" ma:root="true" ma:fieldsID="3d8615ad65e56a4ed445379dd92d0c0e" ns3:_="">
    <xsd:import namespace="93145c6e-ff74-4d70-bb19-814d5c3758f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145c6e-ff74-4d70-bb19-814d5c3758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346ABE-C7D6-41AA-BB08-CA4166A774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15B7FF-3BDA-43D2-BDCD-E6567D665EE7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www.w3.org/XML/1998/namespace"/>
    <ds:schemaRef ds:uri="http://purl.org/dc/terms/"/>
    <ds:schemaRef ds:uri="93145c6e-ff74-4d70-bb19-814d5c3758f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FF825E1-C8C5-4F14-B99B-3B7614B17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3145c6e-ff74-4d70-bb19-814d5c3758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4190</TotalTime>
  <Words>199</Words>
  <Application>Microsoft Office PowerPoint</Application>
  <PresentationFormat>와이드스크린</PresentationFormat>
  <Paragraphs>39</Paragraphs>
  <Slides>8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Dobot 22 09 21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 09 21</dc:title>
  <dc:creator>황병욱</dc:creator>
  <cp:lastModifiedBy>황병욱</cp:lastModifiedBy>
  <cp:revision>3</cp:revision>
  <dcterms:created xsi:type="dcterms:W3CDTF">2022-09-20T15:11:08Z</dcterms:created>
  <dcterms:modified xsi:type="dcterms:W3CDTF">2022-09-26T11:34:37Z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0x0101007EBA6166F51A8E41A7EFD9EAA299FECF</vt:lpwstr>
  </property>
</Properties>
</file>

<file path=docProps/thumbnail.jpeg>
</file>